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23" r:id="rId3"/>
    <p:sldId id="309" r:id="rId4"/>
    <p:sldId id="257" r:id="rId5"/>
    <p:sldId id="296" r:id="rId6"/>
    <p:sldId id="311" r:id="rId7"/>
    <p:sldId id="313" r:id="rId8"/>
    <p:sldId id="315" r:id="rId9"/>
    <p:sldId id="320" r:id="rId10"/>
    <p:sldId id="322" r:id="rId11"/>
    <p:sldId id="290" r:id="rId12"/>
    <p:sldId id="291" r:id="rId13"/>
    <p:sldId id="324" r:id="rId14"/>
    <p:sldId id="325" r:id="rId15"/>
    <p:sldId id="326" r:id="rId16"/>
    <p:sldId id="327" r:id="rId17"/>
    <p:sldId id="328" r:id="rId18"/>
    <p:sldId id="329" r:id="rId19"/>
    <p:sldId id="331" r:id="rId20"/>
    <p:sldId id="332" r:id="rId21"/>
    <p:sldId id="334" r:id="rId22"/>
    <p:sldId id="333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3" r:id="rId31"/>
    <p:sldId id="289" r:id="rId32"/>
    <p:sldId id="303" r:id="rId33"/>
    <p:sldId id="304" r:id="rId34"/>
    <p:sldId id="305" r:id="rId35"/>
    <p:sldId id="306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77" autoAdjust="0"/>
  </p:normalViewPr>
  <p:slideViewPr>
    <p:cSldViewPr>
      <p:cViewPr>
        <p:scale>
          <a:sx n="69" d="100"/>
          <a:sy n="69" d="100"/>
        </p:scale>
        <p:origin x="-1206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76DF4-B11F-41D8-A61D-314AB6F79090}" type="datetimeFigureOut">
              <a:rPr lang="ru-RU" smtClean="0"/>
              <a:t>15.04.2015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2F02D-D748-48E8-B1B4-D8368F7B45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766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CE8B-8CDD-4432-AC59-155F7D392AC3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85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86E61-EB95-41BA-80F6-1393CABBF16C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56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63712-647E-411B-A2CA-DCC8876A3CA8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0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49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7EDC-0EFE-4A1E-9620-0B57C7019C05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0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0B8F-C25F-420F-9BE5-5FB8CB2F99C3}" type="datetime1">
              <a:rPr lang="ru-RU" smtClean="0"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322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1AF0-7498-42E9-925A-27F2AC4A4398}" type="datetime1">
              <a:rPr lang="ru-RU" smtClean="0"/>
              <a:t>15.04.2015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88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4269-0D18-4550-BCDB-E5DCB62D9A89}" type="datetime1">
              <a:rPr lang="ru-RU" smtClean="0"/>
              <a:t>15.04.2015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9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4990E-26EB-40EF-B275-02074AB331B3}" type="datetime1">
              <a:rPr lang="ru-RU" smtClean="0"/>
              <a:t>15.04.2015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12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7A562-2CCE-4D8A-9116-BE0AD953BAE0}" type="datetime1">
              <a:rPr lang="ru-RU" smtClean="0"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008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18EE2-1ABB-4F6A-8840-F60E3563D877}" type="datetime1">
              <a:rPr lang="ru-RU" smtClean="0"/>
              <a:t>15.04.2015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32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\Desktop\Фон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E815707-1B9B-4FBE-AA11-AB97F6010087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414911B-9D7A-4F2E-A663-0BB5F96AA7E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49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6000" b="1" kern="1200" cap="none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hyperlink" Target="https://ru.wikipedia.org/wiki/%D0%A0%D0%BE%D0%B4_(%D0%B1%D0%B8%D0%BE%D0%BB%D0%BE%D0%B3%D0%B8%D1%8F)" TargetMode="External"/><Relationship Id="rId7" Type="http://schemas.openxmlformats.org/officeDocument/2006/relationships/hyperlink" Target="https://ru.wikipedia.org/wiki/%D0%94%D1%80%D0%B5%D0%B2%D0%BE%D0%B2%D0%B8%D0%B4%D0%BD%D1%8B%D0%B5_%D0%BF%D0%B8%D0%BE%D0%BD%D1%8B" TargetMode="External"/><Relationship Id="rId2" Type="http://schemas.openxmlformats.org/officeDocument/2006/relationships/hyperlink" Target="https://ru.wikipedia.org/wiki/%D0%9B%D0%B0%D1%82%D0%B8%D0%BD%D1%81%D0%BA%D0%B8%D0%B9_%D1%8F%D0%B7%D1%8B%D0%B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A%D1%83%D1%81%D1%82%D0%B0%D1%80%D0%BD%D0%B8%D0%BA" TargetMode="External"/><Relationship Id="rId5" Type="http://schemas.openxmlformats.org/officeDocument/2006/relationships/hyperlink" Target="https://ru.wikipedia.org/wiki/%D0%9C%D0%BD%D0%BE%D0%B3%D0%BE%D0%BB%D0%B5%D1%82%D0%BD%D0%B5%D0%B5_%D1%80%D0%B0%D1%81%D1%82%D0%B5%D0%BD%D0%B8%D0%B5" TargetMode="External"/><Relationship Id="rId4" Type="http://schemas.openxmlformats.org/officeDocument/2006/relationships/hyperlink" Target="https://ru.wikipedia.org/wiki/%D0%A2%D1%80%D0%B0%D0%B2%D0%B0" TargetMode="External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hthalmology Club. . Регистрация в Клубе Знатоков офтальмологии на www.eye-portal.ru Орган Зрения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9" t="11537" r="11683" b="9544"/>
          <a:stretch/>
        </p:blipFill>
        <p:spPr bwMode="auto">
          <a:xfrm>
            <a:off x="0" y="3890957"/>
            <a:ext cx="2978727" cy="297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1091" y="2060848"/>
            <a:ext cx="7772400" cy="1686049"/>
          </a:xfrm>
        </p:spPr>
        <p:txBody>
          <a:bodyPr/>
          <a:lstStyle/>
          <a:p>
            <a:r>
              <a:rPr lang="ru-RU" sz="7200" dirty="0" smtClean="0"/>
              <a:t>Проект</a:t>
            </a:r>
            <a:br>
              <a:rPr lang="ru-RU" sz="7200" dirty="0" smtClean="0"/>
            </a:br>
            <a:r>
              <a:rPr lang="ru-RU" sz="7200" dirty="0" smtClean="0"/>
              <a:t>«Вместе весело…»</a:t>
            </a:r>
            <a:endParaRPr lang="ru-RU" sz="7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8727" y="4437112"/>
            <a:ext cx="5913753" cy="2160240"/>
          </a:xfrm>
        </p:spPr>
        <p:txBody>
          <a:bodyPr>
            <a:normAutofit/>
          </a:bodyPr>
          <a:lstStyle/>
          <a:p>
            <a:r>
              <a:rPr lang="ru-RU" sz="2800" dirty="0" smtClean="0">
                <a:effectLst/>
              </a:rPr>
              <a:t>Экологический марафон «Подарок городу», посвящённый празднованию 850-летнего юбилея города Великие Луки</a:t>
            </a:r>
            <a:endParaRPr lang="ru-RU" sz="2800" dirty="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88640"/>
            <a:ext cx="8712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м</a:t>
            </a:r>
            <a:r>
              <a:rPr lang="ru-RU" sz="2000" b="1" dirty="0" smtClean="0"/>
              <a:t>униципальное бюджетное общеобразовательное учреждение « Средняя общеобразовательная школа №6 им. Героя Советского Союза А. В. Попова»</a:t>
            </a:r>
            <a:endParaRPr lang="ru-RU" sz="2000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EC591-CCDA-43B7-9990-531E380FBB34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899592" y="4725144"/>
            <a:ext cx="1224136" cy="122413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 descr="http://cdn.vluki.ru/_thumb/1024x768/i/74/c1/74c1b6fad67c9339e4c917acd3f170a1a5fec00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97832"/>
            <a:ext cx="1961792" cy="147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этап</a:t>
            </a:r>
            <a:br>
              <a:rPr lang="ru-RU" dirty="0" smtClean="0"/>
            </a:br>
            <a:r>
              <a:rPr lang="ru-RU" dirty="0" smtClean="0"/>
              <a:t>«Перспективный»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ru-RU" b="1" dirty="0" smtClean="0"/>
              <a:t>Задачи: </a:t>
            </a:r>
            <a:r>
              <a:rPr lang="ru-RU" dirty="0"/>
              <a:t>а</a:t>
            </a:r>
            <a:r>
              <a:rPr lang="ru-RU" dirty="0" smtClean="0"/>
              <a:t>нализ </a:t>
            </a:r>
            <a:r>
              <a:rPr lang="ru-RU" dirty="0"/>
              <a:t>выполнения проекта, достижение результатов, участие каждого в подготовке и реализации проекта, значение совместной трудовой деятельности, одобрение инициативы учащихся, творческое и трудовое единение старшего и младшего поколения.</a:t>
            </a:r>
          </a:p>
          <a:p>
            <a:endParaRPr lang="ru-RU" dirty="0"/>
          </a:p>
        </p:txBody>
      </p:sp>
      <p:pic>
        <p:nvPicPr>
          <p:cNvPr id="8" name="Picture 6" descr="Плейкаст &quot;&quot; Ах няня, Маруся Климова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6"/>
          <a:stretch/>
        </p:blipFill>
        <p:spPr bwMode="auto">
          <a:xfrm>
            <a:off x="0" y="4365104"/>
            <a:ext cx="9144000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C2B58-C309-4597-A8C2-8571809587AD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927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Ягоды годжи человечки для презентации процесс Худеем вместе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7894"/>
            <a:ext cx="4716016" cy="385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40966"/>
          </a:xfrm>
        </p:spPr>
        <p:txBody>
          <a:bodyPr/>
          <a:lstStyle/>
          <a:p>
            <a:r>
              <a:rPr lang="ru-RU" dirty="0">
                <a:effectLst/>
              </a:rPr>
              <a:t>С</a:t>
            </a:r>
            <a:r>
              <a:rPr lang="ru-RU" dirty="0" smtClean="0">
                <a:effectLst/>
              </a:rPr>
              <a:t>оциологический </a:t>
            </a:r>
            <a:r>
              <a:rPr lang="ru-RU" dirty="0">
                <a:effectLst/>
              </a:rPr>
              <a:t>опрос: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3610744" cy="4353347"/>
          </a:xfrm>
        </p:spPr>
        <p:txBody>
          <a:bodyPr/>
          <a:lstStyle/>
          <a:p>
            <a:r>
              <a:rPr lang="ru-RU" b="1" dirty="0"/>
              <a:t>Вопрос </a:t>
            </a:r>
            <a:r>
              <a:rPr lang="ru-RU" b="1" dirty="0" smtClean="0"/>
              <a:t>«Считаете ли вы нужным вносить какие-либо изменения в оформление школьного двора?»</a:t>
            </a:r>
            <a:endParaRPr lang="ru-RU" dirty="0"/>
          </a:p>
        </p:txBody>
      </p:sp>
      <p:pic>
        <p:nvPicPr>
          <p:cNvPr id="4" name="Рисунок 3" descr="fd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636912"/>
            <a:ext cx="3821236" cy="39757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81BE-E145-48CF-A213-32BCAD88E9AA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07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Думая женщина Фотография, картинки, изображения и сток-фотография без роялти. Image 1159010.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6952"/>
            <a:ext cx="540749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4546848" cy="3561259"/>
          </a:xfrm>
        </p:spPr>
        <p:txBody>
          <a:bodyPr/>
          <a:lstStyle/>
          <a:p>
            <a:r>
              <a:rPr lang="ru-RU" b="1" dirty="0"/>
              <a:t>Вопрос  </a:t>
            </a:r>
            <a:r>
              <a:rPr lang="ru-RU" b="1" dirty="0" smtClean="0"/>
              <a:t>«На </a:t>
            </a:r>
            <a:r>
              <a:rPr lang="ru-RU" b="1" dirty="0"/>
              <a:t>ваш взгляд, каким должен быть школьный двор ?»</a:t>
            </a:r>
            <a:endParaRPr lang="ru-RU" dirty="0"/>
          </a:p>
        </p:txBody>
      </p:sp>
      <p:pic>
        <p:nvPicPr>
          <p:cNvPr id="4" name="Рисунок 3" descr="смсм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780928"/>
            <a:ext cx="3609975" cy="3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099E3-8B07-4160-AE41-1FC5EE51BF36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90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Админ\Desktop\22.png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698477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effectLst/>
              </a:rPr>
              <a:t>План-схема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51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Выбор оформления цветочных клумб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" name="Объект 5" descr="C:\Users\Админ\Desktop\проект озеленение\скан рис\рис3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b="56167"/>
          <a:stretch/>
        </p:blipFill>
        <p:spPr bwMode="auto">
          <a:xfrm>
            <a:off x="209893" y="1844824"/>
            <a:ext cx="4362107" cy="1440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Админ\Desktop\проект озеленение\скан рис\рис1 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3084" b="53293"/>
          <a:stretch/>
        </p:blipFill>
        <p:spPr bwMode="auto">
          <a:xfrm>
            <a:off x="4572000" y="3252728"/>
            <a:ext cx="4374588" cy="15512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Админ\Desktop\проект озеленение\скан рис\рис1 (2)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t="48689" r="1444" b="4604"/>
          <a:stretch/>
        </p:blipFill>
        <p:spPr bwMode="auto">
          <a:xfrm>
            <a:off x="230172" y="4804024"/>
            <a:ext cx="4341828" cy="15663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3568" y="3501008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Вариант №1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508518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Вариант </a:t>
            </a:r>
            <a:r>
              <a:rPr lang="ru-RU" sz="2400" b="1" dirty="0" smtClean="0"/>
              <a:t>№2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6412686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Вариант </a:t>
            </a:r>
            <a:r>
              <a:rPr lang="ru-RU" sz="2400" b="1" dirty="0" smtClean="0"/>
              <a:t>№3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8122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План посадки однолетников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Для создания </a:t>
            </a:r>
            <a:r>
              <a:rPr lang="ru-RU" b="1" dirty="0" smtClean="0"/>
              <a:t>своей клумбы </a:t>
            </a:r>
            <a:r>
              <a:rPr lang="ru-RU" b="1" dirty="0"/>
              <a:t>будем использовать </a:t>
            </a:r>
            <a:r>
              <a:rPr lang="ru-RU" dirty="0" smtClean="0"/>
              <a:t> </a:t>
            </a:r>
            <a:r>
              <a:rPr lang="ru-RU" b="1" dirty="0" smtClean="0"/>
              <a:t>бархатцы. </a:t>
            </a:r>
          </a:p>
          <a:p>
            <a:r>
              <a:rPr lang="ru-RU" i="1" dirty="0"/>
              <a:t>Бархатцы</a:t>
            </a:r>
            <a:r>
              <a:rPr lang="ru-RU" dirty="0"/>
              <a:t> (</a:t>
            </a:r>
            <a:r>
              <a:rPr lang="ru-RU" dirty="0" err="1"/>
              <a:t>тагетес</a:t>
            </a:r>
            <a:r>
              <a:rPr lang="ru-RU" dirty="0"/>
              <a:t>)- семейство Астровые. В культуре известно около 30 видов, из которых широко культивируются 3. </a:t>
            </a:r>
          </a:p>
          <a:p>
            <a:endParaRPr lang="ru-RU" dirty="0"/>
          </a:p>
        </p:txBody>
      </p:sp>
      <p:pic>
        <p:nvPicPr>
          <p:cNvPr id="4" name="Picture 6" descr="бархатцы сорта с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3508352" cy="257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Фото цветов - Фото цветов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7"/>
          <a:stretch/>
        </p:blipFill>
        <p:spPr bwMode="auto">
          <a:xfrm>
            <a:off x="4716016" y="3672747"/>
            <a:ext cx="4176464" cy="2957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763C0-43BB-4BF0-BECB-43005439E555}" type="datetime1">
              <a:rPr lang="ru-RU" smtClean="0"/>
              <a:t>15.04.2015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87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 посадки многолетних  растений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Для </a:t>
            </a:r>
            <a:r>
              <a:rPr lang="ru-RU" b="1" dirty="0"/>
              <a:t>создания своей клумбы будем использовать </a:t>
            </a:r>
            <a:r>
              <a:rPr lang="ru-RU" b="1" dirty="0" smtClean="0"/>
              <a:t>хосту.</a:t>
            </a:r>
          </a:p>
          <a:p>
            <a:r>
              <a:rPr lang="ru-RU" dirty="0"/>
              <a:t>Хоста - декоративное корневищное растение, которое быстро разрастается в обширные плантации. Крупные листья хосты – ее главное украшение: они отличаются по форме, размерам и цветам в зависимости от сорта хосты.</a:t>
            </a:r>
          </a:p>
        </p:txBody>
      </p:sp>
      <p:pic>
        <p:nvPicPr>
          <p:cNvPr id="7170" name="Picture 2" descr="Хоста подорожникова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36" y="4509120"/>
            <a:ext cx="2944090" cy="221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Хос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626730"/>
            <a:ext cx="2767633" cy="2093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Бизнес Житомира Стр 14. Овощеводство; декоративное садоводст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07621"/>
            <a:ext cx="2787208" cy="223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5284-DCAE-4155-8090-44B64FD2B33C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0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Пио́н</a:t>
            </a:r>
            <a:r>
              <a:rPr lang="ru-RU" dirty="0"/>
              <a:t> (</a:t>
            </a:r>
            <a:r>
              <a:rPr lang="ru-RU" dirty="0">
                <a:hlinkClick r:id="rId2" tooltip="Латинский язык"/>
              </a:rPr>
              <a:t>лат.</a:t>
            </a:r>
            <a:r>
              <a:rPr lang="ru-RU" dirty="0"/>
              <a:t> </a:t>
            </a:r>
            <a:r>
              <a:rPr lang="la-Latn" i="1" dirty="0"/>
              <a:t>Paeónia</a:t>
            </a:r>
            <a:r>
              <a:rPr lang="ru-RU" dirty="0"/>
              <a:t>) — </a:t>
            </a:r>
            <a:r>
              <a:rPr lang="ru-RU" dirty="0">
                <a:hlinkClick r:id="rId3" tooltip="Род (биология)"/>
              </a:rPr>
              <a:t>род</a:t>
            </a:r>
            <a:r>
              <a:rPr lang="ru-RU" dirty="0"/>
              <a:t> </a:t>
            </a:r>
            <a:r>
              <a:rPr lang="ru-RU" dirty="0">
                <a:hlinkClick r:id="rId4" tooltip="Трава"/>
              </a:rPr>
              <a:t>травянистых</a:t>
            </a:r>
            <a:r>
              <a:rPr lang="ru-RU" dirty="0"/>
              <a:t> </a:t>
            </a:r>
            <a:r>
              <a:rPr lang="ru-RU" dirty="0">
                <a:hlinkClick r:id="rId5" tooltip="Многолетнее растение"/>
              </a:rPr>
              <a:t>многолетников</a:t>
            </a:r>
            <a:r>
              <a:rPr lang="ru-RU" dirty="0"/>
              <a:t> и листопадных </a:t>
            </a:r>
            <a:r>
              <a:rPr lang="ru-RU" dirty="0">
                <a:hlinkClick r:id="rId6" tooltip="Кустарник"/>
              </a:rPr>
              <a:t>кустарников</a:t>
            </a:r>
            <a:r>
              <a:rPr lang="ru-RU" dirty="0"/>
              <a:t> (</a:t>
            </a:r>
            <a:r>
              <a:rPr lang="ru-RU" dirty="0">
                <a:hlinkClick r:id="rId7" tooltip="Древовидные пионы"/>
              </a:rPr>
              <a:t>древовидные пионы</a:t>
            </a:r>
            <a:r>
              <a:rPr lang="ru-RU" dirty="0"/>
              <a:t>). Единственный род семейства </a:t>
            </a:r>
            <a:r>
              <a:rPr lang="ru-RU" b="1" dirty="0"/>
              <a:t>Пионовые</a:t>
            </a:r>
            <a:r>
              <a:rPr lang="ru-RU" dirty="0"/>
              <a:t> (</a:t>
            </a:r>
            <a:r>
              <a:rPr lang="ru-RU" b="1" i="1" dirty="0" err="1"/>
              <a:t>Paeoniaceae</a:t>
            </a:r>
            <a:r>
              <a:rPr lang="ru-RU" dirty="0"/>
              <a:t>).</a:t>
            </a:r>
          </a:p>
          <a:p>
            <a:endParaRPr lang="ru-RU" dirty="0"/>
          </a:p>
        </p:txBody>
      </p:sp>
      <p:pic>
        <p:nvPicPr>
          <p:cNvPr id="9218" name="Picture 2" descr="Смотреть картинки - Смотреть картинк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6"/>
          <a:stretch/>
        </p:blipFill>
        <p:spPr bwMode="auto">
          <a:xfrm>
            <a:off x="131492" y="3629891"/>
            <a:ext cx="4512516" cy="3058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Цветы) обои для рабочего стола на www.ArtFile.r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36" y="2780928"/>
            <a:ext cx="4608512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CD4CB-0044-44CC-AC37-340D8EA8AB76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3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/>
          <a:lstStyle/>
          <a:p>
            <a:r>
              <a:rPr lang="ru-RU" dirty="0" smtClean="0"/>
              <a:t>План посадки травяных многолетников</a:t>
            </a:r>
            <a:endParaRPr lang="ru-RU" dirty="0"/>
          </a:p>
        </p:txBody>
      </p:sp>
      <p:pic>
        <p:nvPicPr>
          <p:cNvPr id="6146" name="Picture 2" descr="Uncategorized Уф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4226582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200"/>
            <a:ext cx="6408712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Трава для посевного газона декоративного типа.</a:t>
            </a:r>
          </a:p>
          <a:p>
            <a:r>
              <a:rPr lang="ru-RU" dirty="0"/>
              <a:t>Овсяница луговая; </a:t>
            </a:r>
          </a:p>
          <a:p>
            <a:r>
              <a:rPr lang="ru-RU" dirty="0"/>
              <a:t>Овсяница овечья; </a:t>
            </a:r>
          </a:p>
          <a:p>
            <a:r>
              <a:rPr lang="ru-RU" dirty="0"/>
              <a:t>Райграс однолетний; </a:t>
            </a:r>
          </a:p>
          <a:p>
            <a:r>
              <a:rPr lang="ru-RU" dirty="0"/>
              <a:t>Райграс многолетний; </a:t>
            </a:r>
          </a:p>
          <a:p>
            <a:r>
              <a:rPr lang="ru-RU" dirty="0"/>
              <a:t>Полевица побегообразующая</a:t>
            </a:r>
          </a:p>
          <a:p>
            <a:r>
              <a:rPr lang="ru-RU" dirty="0" smtClean="0"/>
              <a:t> </a:t>
            </a:r>
            <a:r>
              <a:rPr lang="ru-RU" dirty="0"/>
              <a:t>Полевица гигантская; </a:t>
            </a:r>
          </a:p>
          <a:p>
            <a:r>
              <a:rPr lang="ru-RU" dirty="0"/>
              <a:t>Кострец безостый; </a:t>
            </a:r>
          </a:p>
          <a:p>
            <a:r>
              <a:rPr lang="ru-RU" dirty="0"/>
              <a:t>Мятлик луговой; </a:t>
            </a:r>
          </a:p>
          <a:p>
            <a:r>
              <a:rPr lang="ru-RU" dirty="0"/>
              <a:t>Клевер красный, луговой, гибридный розовый и белый ползучий.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9515-34DD-4B3D-96AD-2FAF1D211818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21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2.pic4you.ru/allimage/y2013/08-18/12216/37189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08921"/>
            <a:ext cx="9173133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Дорожки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Оформление пешеходных дорожек будет проходить по следующей схеме:</a:t>
            </a:r>
            <a:endParaRPr lang="ru-RU" dirty="0"/>
          </a:p>
          <a:p>
            <a:pPr lvl="0"/>
            <a:r>
              <a:rPr lang="ru-RU" dirty="0"/>
              <a:t>Подготовка основания</a:t>
            </a:r>
          </a:p>
          <a:p>
            <a:pPr lvl="0"/>
            <a:r>
              <a:rPr lang="ru-RU" dirty="0"/>
              <a:t>Покрытие акрилом</a:t>
            </a:r>
          </a:p>
          <a:p>
            <a:pPr lvl="0"/>
            <a:r>
              <a:rPr lang="ru-RU" dirty="0"/>
              <a:t>Засыпка керамзитом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6" name="Рисунок 5" descr="http://recn.ru/images/recn/2014/02/gravij_12-e139414130693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663817" cy="347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23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:\коллаж школы\школа вариант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07"/>
            <a:ext cx="9144000" cy="68672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20FBA-AB20-4B8E-842D-AAC04DF8550E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01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Ограждения для клумб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ru-RU" dirty="0"/>
              <a:t>Ограждение необходимо, чтобы отделить тротуарную плитку от посевной зоны.</a:t>
            </a:r>
          </a:p>
          <a:p>
            <a:r>
              <a:rPr lang="ru-RU" dirty="0"/>
              <a:t> К тому же</a:t>
            </a:r>
            <a:r>
              <a:rPr lang="ru-RU" dirty="0" smtClean="0"/>
              <a:t>, внешний </a:t>
            </a:r>
            <a:r>
              <a:rPr lang="ru-RU" dirty="0"/>
              <a:t>вид деревянной ограды радует глаз и делает окружающую территорию по-домашнему уютной.</a:t>
            </a:r>
          </a:p>
          <a:p>
            <a:endParaRPr lang="ru-RU" dirty="0"/>
          </a:p>
        </p:txBody>
      </p:sp>
      <p:pic>
        <p:nvPicPr>
          <p:cNvPr id="6" name="Picture 4" descr="http://foxarc.com/c-blog/wp-content/uploads/2014/12/Cute-Clipart-Flowering-Meadow-with-Colorful-Wood-Fenc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83"/>
          <a:stretch/>
        </p:blipFill>
        <p:spPr bwMode="auto">
          <a:xfrm>
            <a:off x="0" y="3611932"/>
            <a:ext cx="9144000" cy="322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dirty="0" smtClean="0"/>
              <a:t>Материалы и инструменты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686800" cy="4941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Для реализации проекта нам понадобятся материалы и  инструменты: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лопаты    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грабли    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рейки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шпагат    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лейка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носилки  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ведра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мотыги</a:t>
            </a:r>
          </a:p>
          <a:p>
            <a:pPr marL="0" indent="0">
              <a:buNone/>
            </a:pPr>
            <a:r>
              <a:rPr lang="ru-RU" dirty="0"/>
              <a:t>Всё перечисленное оборудование будет взято из школьной   мастерской.</a:t>
            </a:r>
          </a:p>
          <a:p>
            <a:endParaRPr lang="ru-RU" dirty="0"/>
          </a:p>
        </p:txBody>
      </p:sp>
      <p:pic>
        <p:nvPicPr>
          <p:cNvPr id="12290" name="Picture 2" descr="НАБОР ИНСТРУМЕНТА ДЛЯ КОМНАТНЫХ РАСТЕНИЙ 4 ПР ЗУБР 4-39691-Н4 - Наборы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6120680" cy="231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watering can clipart - Item 1 Vector Magz Free Download Vector Graph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280" y="3880428"/>
            <a:ext cx="3194720" cy="195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DAB64-290A-4E24-8B2F-B6E7EC45E846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Спонсоры проекта</a:t>
            </a:r>
            <a:endParaRPr lang="ru-RU" dirty="0"/>
          </a:p>
        </p:txBody>
      </p:sp>
      <p:pic>
        <p:nvPicPr>
          <p:cNvPr id="7170" name="Picture 2" descr="http://www.gk-sbk.ru/netcat_files/299/311/mikron_logo1_0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222" y="1916832"/>
            <a:ext cx="4191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Центр социальной помощи семье и детям &quot;Зеленоград&quot; - Школа приемных родителей &quot;Дорогою добра&quot;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30" y="5365470"/>
            <a:ext cx="1368152" cy="14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59254"/>
            <a:ext cx="5616624" cy="396044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/>
              <a:t>Опытный завод «Микрон</a:t>
            </a:r>
            <a:r>
              <a:rPr lang="ru-RU" dirty="0" smtClean="0"/>
              <a:t>»</a:t>
            </a:r>
          </a:p>
          <a:p>
            <a:pPr lvl="0"/>
            <a:endParaRPr lang="ru-RU" dirty="0" smtClean="0"/>
          </a:p>
          <a:p>
            <a:pPr lvl="0"/>
            <a:r>
              <a:rPr lang="ru-RU" dirty="0" smtClean="0"/>
              <a:t>ЗАО </a:t>
            </a:r>
            <a:r>
              <a:rPr lang="ru-RU" dirty="0"/>
              <a:t>Муниципальное предприятие по эксплуатации систем водоснабжения и водоотведения «Водоканал» г. Великие </a:t>
            </a:r>
            <a:r>
              <a:rPr lang="ru-RU" dirty="0" smtClean="0"/>
              <a:t>Луки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Государственное бюджетное профессиональное образовательное учреждение Псковской обл. «Великолукский многопрофильный техникум</a:t>
            </a:r>
            <a:r>
              <a:rPr lang="ru-RU" dirty="0" smtClean="0"/>
              <a:t>»</a:t>
            </a:r>
          </a:p>
          <a:p>
            <a:pPr lvl="0"/>
            <a:endParaRPr lang="ru-RU" dirty="0"/>
          </a:p>
          <a:p>
            <a:pPr lvl="0"/>
            <a:r>
              <a:rPr lang="ru-RU" dirty="0"/>
              <a:t>Родители учащихся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172" name="Picture 4" descr="Муниципальное предприятие «Водоканал» г. Великие Лук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58" y="3212976"/>
            <a:ext cx="1152128" cy="115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lukiprof5.ru/images/index_0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464918"/>
            <a:ext cx="26765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Продукт проекта</a:t>
            </a:r>
            <a:endParaRPr lang="ru-RU" dirty="0"/>
          </a:p>
        </p:txBody>
      </p:sp>
      <p:pic>
        <p:nvPicPr>
          <p:cNvPr id="4" name="Объект 3" descr="C:\Users\Админ\Desktop\Безымянный.png"/>
          <p:cNvPicPr>
            <a:picLocks noGrp="1"/>
          </p:cNvPicPr>
          <p:nvPr>
            <p:ph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" r="1222"/>
          <a:stretch/>
        </p:blipFill>
        <p:spPr bwMode="auto">
          <a:xfrm>
            <a:off x="1427018" y="2636912"/>
            <a:ext cx="6529358" cy="4221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0DF5E-04B1-4A2E-BE7E-85D51877112A}" type="datetime1">
              <a:rPr lang="ru-RU" smtClean="0"/>
              <a:t>15.04.2015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47864" y="6165304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Клумба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3013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банер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95" b="9579"/>
          <a:stretch/>
        </p:blipFill>
        <p:spPr bwMode="auto">
          <a:xfrm>
            <a:off x="172422" y="1554380"/>
            <a:ext cx="3679498" cy="5114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</a:t>
            </a:r>
            <a:r>
              <a:rPr lang="ru-RU" dirty="0" smtClean="0"/>
              <a:t>баннера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2924944"/>
            <a:ext cx="4114799" cy="3573016"/>
          </a:xfrm>
        </p:spPr>
        <p:txBody>
          <a:bodyPr/>
          <a:lstStyle/>
          <a:p>
            <a:r>
              <a:rPr lang="ru-RU" dirty="0" smtClean="0"/>
              <a:t>Эскиз баннера выполнила ученица 6 «А» класса</a:t>
            </a:r>
          </a:p>
          <a:p>
            <a:pPr marL="0" indent="0">
              <a:buNone/>
            </a:pPr>
            <a:r>
              <a:rPr lang="ru-RU" dirty="0" smtClean="0"/>
              <a:t>      Владимирова </a:t>
            </a:r>
            <a:r>
              <a:rPr lang="ru-RU" dirty="0"/>
              <a:t>П</a:t>
            </a:r>
            <a:r>
              <a:rPr lang="ru-RU" dirty="0" smtClean="0"/>
              <a:t>олина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E3AB-F80A-4B92-B02B-947E7E87FC7F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550" y="4799649"/>
            <a:ext cx="2020887" cy="188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План-график реализации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05" y="1844824"/>
            <a:ext cx="8826183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052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064" y="2996952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73" y="3606553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73" y="4151641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91" y="4653136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91" y="5877271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83357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6" y="1587521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6" y="2221632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929" y="2777977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101" y="3662286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46" y="5373216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0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1298"/>
            <a:ext cx="8712968" cy="531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93" y="1521124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bali.ru/wp-content/uploads/2011/03/galochka-check_128x12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93" y="2146393"/>
            <a:ext cx="609600" cy="60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28</a:t>
            </a:fld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8635846" cy="51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476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CA644-8DFC-42B8-B194-EAFA7C97E205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8712968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35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Исходная ситуация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8629" y="1988839"/>
            <a:ext cx="5295859" cy="1585917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Авторам проекта представляется необходимым благоустроить территорию, находящуюся в непосредственной близости от указанного корпуса.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3489117" cy="4651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4757"/>
            <a:ext cx="4158034" cy="3118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72BDF-F3B2-4FEE-8702-C126EEF668CD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42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836712"/>
            <a:ext cx="9144000" cy="1080120"/>
          </a:xfrm>
        </p:spPr>
        <p:txBody>
          <a:bodyPr/>
          <a:lstStyle/>
          <a:p>
            <a:r>
              <a:rPr lang="ru-RU" dirty="0" smtClean="0">
                <a:effectLst/>
              </a:rPr>
              <a:t>Планируемые </a:t>
            </a:r>
            <a:r>
              <a:rPr lang="ru-RU" dirty="0">
                <a:effectLst/>
              </a:rPr>
              <a:t>результаты выполнения </a:t>
            </a:r>
            <a:r>
              <a:rPr lang="ru-RU" dirty="0" smtClean="0">
                <a:effectLst/>
              </a:rPr>
              <a:t>проекта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054" name="Picture 6" descr="http://school16rzn.ru/wp-content/uploads/2012/04/6545565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5589240"/>
            <a:ext cx="619268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4104456"/>
          </a:xfrm>
        </p:spPr>
        <p:txBody>
          <a:bodyPr/>
          <a:lstStyle/>
          <a:p>
            <a:pPr lvl="0"/>
            <a:r>
              <a:rPr lang="ru-RU" dirty="0"/>
              <a:t>Возможность  рационально использовать большие площади для организации дизайнерских зон  пришкольного участка.</a:t>
            </a:r>
          </a:p>
          <a:p>
            <a:pPr lvl="0"/>
            <a:r>
              <a:rPr lang="ru-RU" dirty="0"/>
              <a:t>Улучшение эстетического вида территории школы.</a:t>
            </a:r>
          </a:p>
          <a:p>
            <a:pPr lvl="0"/>
            <a:r>
              <a:rPr lang="ru-RU" dirty="0"/>
              <a:t>Улучшение санитарно-гигиенической обстановки на территории школы.</a:t>
            </a:r>
          </a:p>
          <a:p>
            <a:pPr lvl="0"/>
            <a:r>
              <a:rPr lang="ru-RU" dirty="0"/>
              <a:t>Создание  более благоприятной  экологической  обстановки.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BE6F2-283B-4F3A-BA20-6D7EC8922E20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85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\Desktop\проект озеленение\Новая папка\img_8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208912" cy="44644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Начало реализации проекта</a:t>
            </a:r>
            <a:endParaRPr lang="ru-RU" dirty="0"/>
          </a:p>
        </p:txBody>
      </p:sp>
      <p:pic>
        <p:nvPicPr>
          <p:cNvPr id="1027" name="Picture 3" descr="G:\проект озеленение\P10201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5136" t="10776" r="16164" b="3013"/>
          <a:stretch>
            <a:fillRect/>
          </a:stretch>
        </p:blipFill>
        <p:spPr bwMode="auto">
          <a:xfrm>
            <a:off x="107504" y="2924944"/>
            <a:ext cx="3643338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96B34-329C-4BFA-A0C9-949BB5F63D29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1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проект озеленение\P102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9"/>
            <a:ext cx="9144000" cy="6857691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052" name="Picture 4" descr="G:\проект озеленение\P1020194 — копия.JPG"/>
          <p:cNvPicPr>
            <a:picLocks noChangeAspect="1" noChangeArrowheads="1"/>
          </p:cNvPicPr>
          <p:nvPr/>
        </p:nvPicPr>
        <p:blipFill>
          <a:blip r:embed="rId3" cstate="print"/>
          <a:srcRect l="17719" t="9087" r="501"/>
          <a:stretch>
            <a:fillRect/>
          </a:stretch>
        </p:blipFill>
        <p:spPr bwMode="auto">
          <a:xfrm rot="-5400000">
            <a:off x="-165366" y="3648532"/>
            <a:ext cx="32820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C4F7-77DB-4499-9A1B-95BD71ACCC41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проект озеленение\P1020188.JPG"/>
          <p:cNvPicPr>
            <a:picLocks noChangeAspect="1" noChangeArrowheads="1"/>
          </p:cNvPicPr>
          <p:nvPr/>
        </p:nvPicPr>
        <p:blipFill>
          <a:blip r:embed="rId2" cstate="print"/>
          <a:srcRect l="22131"/>
          <a:stretch>
            <a:fillRect/>
          </a:stretch>
        </p:blipFill>
        <p:spPr bwMode="auto">
          <a:xfrm>
            <a:off x="213226" y="1700808"/>
            <a:ext cx="4634292" cy="422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 descr="G:\проект озеленение\P1020175.JPG"/>
          <p:cNvPicPr>
            <a:picLocks noChangeAspect="1" noChangeArrowheads="1"/>
          </p:cNvPicPr>
          <p:nvPr/>
        </p:nvPicPr>
        <p:blipFill>
          <a:blip r:embed="rId3" cstate="print"/>
          <a:srcRect r="33819"/>
          <a:stretch>
            <a:fillRect/>
          </a:stretch>
        </p:blipFill>
        <p:spPr bwMode="auto">
          <a:xfrm>
            <a:off x="5061132" y="2564904"/>
            <a:ext cx="3612232" cy="385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BA89C-D721-4EAB-B917-7AAE22C1802F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проект озеленение\P102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412" cy="685800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0F3F0-3737-420D-ACAC-CA3098CF96DA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:\проект озеленение\P10201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354598" y="1226806"/>
            <a:ext cx="6000260" cy="4499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G:\проект озеленение\P1020183.JPG"/>
          <p:cNvPicPr>
            <a:picLocks noChangeAspect="1" noChangeArrowheads="1"/>
          </p:cNvPicPr>
          <p:nvPr/>
        </p:nvPicPr>
        <p:blipFill>
          <a:blip r:embed="rId3" cstate="print"/>
          <a:srcRect l="10182" r="13456"/>
          <a:stretch>
            <a:fillRect/>
          </a:stretch>
        </p:blipFill>
        <p:spPr bwMode="auto">
          <a:xfrm>
            <a:off x="5265432" y="2780928"/>
            <a:ext cx="3616688" cy="3551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58D63-B8A1-44F3-9C5F-8F2ADB8C71F6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35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852936"/>
            <a:ext cx="8229600" cy="327322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Эстетическое </a:t>
            </a:r>
            <a:r>
              <a:rPr lang="ru-RU" dirty="0"/>
              <a:t>благоустройство пришкольного участка в рамках мероприятий, посвященных 850-летию со дня основания города Великие Луки</a:t>
            </a:r>
            <a:r>
              <a:rPr lang="ru-RU" dirty="0" smtClean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5366" name="Picture 6" descr="http://life-group.ru/velikieluki/PublishingImages/velikieluki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1068"/>
            <a:ext cx="9144000" cy="295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8B8B-B5A1-4277-A81E-60056DCB5FB2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68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Дневник LenaElena_101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51" y="4581128"/>
            <a:ext cx="23812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/>
              <a:t>- </a:t>
            </a:r>
            <a:r>
              <a:rPr lang="ru-RU" dirty="0"/>
              <a:t>ознакомление с основами ландшафтного проектирования;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обоснование актуальности проблемы преобразования участка территории , прилегающей к корпусу №4 МБОУ СОШ №6 в эстетичный внутренний дворик;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выбор стиля дизайн-преобразования пришкольного участка и составление его структурных пейзажных композиций;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оценка проекта преобразования пришкольного участка и условий его практической реализации;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реализация проекта на практике;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воспитание </a:t>
            </a:r>
            <a:r>
              <a:rPr lang="ru-RU" dirty="0" smtClean="0"/>
              <a:t>любви </a:t>
            </a:r>
            <a:r>
              <a:rPr lang="ru-RU" dirty="0"/>
              <a:t>к родной школе, городу;</a:t>
            </a:r>
          </a:p>
          <a:p>
            <a:pPr>
              <a:buFont typeface="Wingdings" pitchFamily="2" charset="2"/>
              <a:buChar char="Ø"/>
            </a:pPr>
            <a:r>
              <a:rPr lang="ru-RU" dirty="0"/>
              <a:t>-  сплочение коллектива обучающихся, педагогов и родителей, объединенных общим делом.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67714-43B7-420D-990B-309D65F78962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7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6" y="116633"/>
            <a:ext cx="9132703" cy="67089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77647" y="2204864"/>
            <a:ext cx="4026801" cy="2520280"/>
          </a:xfrm>
          <a:prstGeom prst="roundRect">
            <a:avLst/>
          </a:prstGeom>
          <a:solidFill>
            <a:srgbClr val="FF9966">
              <a:alpha val="26000"/>
            </a:srgb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996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ru-RU" dirty="0" smtClean="0"/>
              <a:t>Обоснование проблемы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2276872"/>
            <a:ext cx="4176464" cy="458112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 </a:t>
            </a:r>
            <a:r>
              <a:rPr lang="ru-RU" sz="2400" b="1" dirty="0"/>
              <a:t>данный момент часть территории, прилегающей к корпусу №4, представляет собой абсолютно неухоженную площадку. </a:t>
            </a:r>
          </a:p>
          <a:p>
            <a:endParaRPr lang="ru-RU" sz="24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FD9ED-A3F0-4927-A7F5-42D920F4DE0C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5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Гений приходит &quot;с приветом&quot; - Медицинские новости InfoDoktor.b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3813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этап Подготовительный»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484784"/>
          </a:xfrm>
        </p:spPr>
        <p:txBody>
          <a:bodyPr>
            <a:normAutofit lnSpcReduction="10000"/>
          </a:bodyPr>
          <a:lstStyle/>
          <a:p>
            <a:r>
              <a:rPr lang="ru-RU" b="1" i="1" dirty="0" smtClean="0"/>
              <a:t>Задачи</a:t>
            </a:r>
            <a:r>
              <a:rPr lang="ru-RU" dirty="0"/>
              <a:t>: </a:t>
            </a:r>
            <a:r>
              <a:rPr lang="ru-RU" dirty="0" smtClean="0"/>
              <a:t>организационное </a:t>
            </a:r>
            <a:r>
              <a:rPr lang="ru-RU" dirty="0"/>
              <a:t>собрание творческой группы, определение цели и задач; выбор места реализации проекта с учетом количества необходимого материала и масштабного соотношения частей выбранного </a:t>
            </a:r>
            <a:r>
              <a:rPr lang="ru-RU" dirty="0" smtClean="0"/>
              <a:t>участка.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EF373-42FF-40E2-87C6-E78D5A91A34C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2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2 этап</a:t>
            </a:r>
            <a:br>
              <a:rPr lang="ru-RU" dirty="0" smtClean="0"/>
            </a:br>
            <a:r>
              <a:rPr lang="ru-RU" dirty="0" smtClean="0"/>
              <a:t>«Проектный»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Задачи: </a:t>
            </a:r>
            <a:r>
              <a:rPr lang="ru-RU" dirty="0"/>
              <a:t>создание эскизов как всего дизайн-преобразования участка, так и его отдельных пейзажных композиций, выбор посевного и посадочного </a:t>
            </a:r>
            <a:r>
              <a:rPr lang="ru-RU" dirty="0" smtClean="0"/>
              <a:t>материалов.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54DE4-DCDE-4DE5-B7C2-2F6DB6623EA8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9218" name="Picture 2" descr="Клипарты: Карандаши, блокноты - скачать растровый клипарт, фотоклипарт (png) на прозрачном фоне бесплатно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1" y="188640"/>
            <a:ext cx="1730961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КНИЖНЫЙ БУЛЬВАР: &quot;Весёлые идейки&quot; снова с нами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026583"/>
            <a:ext cx="571500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58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этап</a:t>
            </a:r>
            <a:br>
              <a:rPr lang="ru-RU" dirty="0" smtClean="0"/>
            </a:br>
            <a:r>
              <a:rPr lang="ru-RU" dirty="0" smtClean="0"/>
              <a:t>«Практический»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ru-RU" b="1" dirty="0" smtClean="0"/>
              <a:t>Задачи: </a:t>
            </a:r>
            <a:r>
              <a:rPr lang="ru-RU" dirty="0"/>
              <a:t>первоначальная посадка, посев газона, установка скамеек, изготовление ограды, оформление фотовыставки, </a:t>
            </a:r>
            <a:r>
              <a:rPr lang="ru-RU" dirty="0" smtClean="0"/>
              <a:t>баннеров.</a:t>
            </a:r>
            <a:endParaRPr lang="ru-RU" b="1" dirty="0"/>
          </a:p>
        </p:txBody>
      </p:sp>
      <p:pic>
        <p:nvPicPr>
          <p:cNvPr id="10242" name="Picture 2" descr="Гипертуф. . Как безопасно работать с этим материал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0" y="3789040"/>
            <a:ext cx="3698189" cy="287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Скамейка-цветник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/>
          <a:stretch/>
        </p:blipFill>
        <p:spPr bwMode="auto">
          <a:xfrm>
            <a:off x="4427984" y="3453717"/>
            <a:ext cx="4485928" cy="321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4" descr="Новости: Экологический субботник / МБОУ &quot;Убеевская СОШ&quot; Красноармейского района / Портал образования Ч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0" y="260648"/>
            <a:ext cx="1571625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E6623-46AC-4612-99E3-D7B23C183238}" type="datetime1">
              <a:rPr lang="ru-RU" smtClean="0"/>
              <a:t>15.04.2015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4911B-9D7A-4F2E-A663-0BB5F96AA7EA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241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650</Words>
  <Application>Microsoft Office PowerPoint</Application>
  <PresentationFormat>Экран (4:3)</PresentationFormat>
  <Paragraphs>160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Проект «Вместе весело…»</vt:lpstr>
      <vt:lpstr>Презентация PowerPoint</vt:lpstr>
      <vt:lpstr>Исходная ситуация</vt:lpstr>
      <vt:lpstr>Цель</vt:lpstr>
      <vt:lpstr>Задачи</vt:lpstr>
      <vt:lpstr>Обоснование проблемы</vt:lpstr>
      <vt:lpstr>1 этап Подготовительный»</vt:lpstr>
      <vt:lpstr>2 этап «Проектный»</vt:lpstr>
      <vt:lpstr>3 этап «Практический»</vt:lpstr>
      <vt:lpstr>4 этап «Перспективный»</vt:lpstr>
      <vt:lpstr>Социологический опрос: </vt:lpstr>
      <vt:lpstr>Презентация PowerPoint</vt:lpstr>
      <vt:lpstr>План-схема</vt:lpstr>
      <vt:lpstr>Выбор оформления цветочных клумб</vt:lpstr>
      <vt:lpstr>План посадки однолетников</vt:lpstr>
      <vt:lpstr>План посадки многолетних  растений</vt:lpstr>
      <vt:lpstr>Презентация PowerPoint</vt:lpstr>
      <vt:lpstr>План посадки травяных многолетников</vt:lpstr>
      <vt:lpstr>Дорожки </vt:lpstr>
      <vt:lpstr>Ограждения для клумб</vt:lpstr>
      <vt:lpstr>Материалы и инструменты</vt:lpstr>
      <vt:lpstr>Спонсоры проекта</vt:lpstr>
      <vt:lpstr>Продукт проекта</vt:lpstr>
      <vt:lpstr>Создание баннера</vt:lpstr>
      <vt:lpstr>План-график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результаты выполнения проекта </vt:lpstr>
      <vt:lpstr>Начало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«Вместе весело…»</dc:title>
  <dc:creator>Админ</dc:creator>
  <cp:lastModifiedBy>ELENA</cp:lastModifiedBy>
  <cp:revision>57</cp:revision>
  <dcterms:created xsi:type="dcterms:W3CDTF">2015-04-02T08:15:45Z</dcterms:created>
  <dcterms:modified xsi:type="dcterms:W3CDTF">2015-04-15T11:50:38Z</dcterms:modified>
</cp:coreProperties>
</file>